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notesMasterIdLst>
    <p:notesMasterId r:id="rId7"/>
  </p:notesMasterIdLst>
  <p:sldIdLst>
    <p:sldId id="256" r:id="rId2"/>
    <p:sldId id="260" r:id="rId3"/>
    <p:sldId id="257" r:id="rId4"/>
    <p:sldId id="263" r:id="rId5"/>
    <p:sldId id="262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219FF71-A0A1-48F4-B35C-20E8C0B48BDB}" type="doc">
      <dgm:prSet loTypeId="urn:microsoft.com/office/officeart/2005/8/layout/list1" loCatId="list" qsTypeId="urn:microsoft.com/office/officeart/2005/8/quickstyle/simple2" qsCatId="simple" csTypeId="urn:microsoft.com/office/officeart/2005/8/colors/accent5_1" csCatId="accent5" phldr="1"/>
      <dgm:spPr/>
      <dgm:t>
        <a:bodyPr/>
        <a:lstStyle/>
        <a:p>
          <a:endParaRPr lang="en-US"/>
        </a:p>
      </dgm:t>
    </dgm:pt>
    <dgm:pt modelId="{639B63E9-2289-4F39-8BDB-10E455320F3D}">
      <dgm:prSet custT="1"/>
      <dgm:spPr/>
      <dgm:t>
        <a:bodyPr/>
        <a:lstStyle/>
        <a:p>
          <a:pPr rtl="0"/>
          <a:r>
            <a:rPr lang="fr-CA" sz="1600" noProof="0" dirty="0" smtClean="0"/>
            <a:t>Baisse des profits de Fisher </a:t>
          </a:r>
          <a:r>
            <a:rPr lang="fr-CA" sz="1600" noProof="0" dirty="0" smtClean="0"/>
            <a:t>la première année</a:t>
          </a:r>
          <a:endParaRPr lang="fr-CA" sz="1600" noProof="0" dirty="0"/>
        </a:p>
      </dgm:t>
    </dgm:pt>
    <dgm:pt modelId="{F804D29C-E7E8-4ED2-9DEF-ACBD3564EC54}" type="parTrans" cxnId="{8B60AD95-4732-4903-A099-BC4CD5AB583B}">
      <dgm:prSet/>
      <dgm:spPr/>
      <dgm:t>
        <a:bodyPr/>
        <a:lstStyle/>
        <a:p>
          <a:endParaRPr lang="en-US"/>
        </a:p>
      </dgm:t>
    </dgm:pt>
    <dgm:pt modelId="{0FA9C88A-5F6B-4C4D-B3A9-4BF68C7C6D6D}" type="sibTrans" cxnId="{8B60AD95-4732-4903-A099-BC4CD5AB583B}">
      <dgm:prSet/>
      <dgm:spPr/>
      <dgm:t>
        <a:bodyPr/>
        <a:lstStyle/>
        <a:p>
          <a:endParaRPr lang="en-US"/>
        </a:p>
      </dgm:t>
    </dgm:pt>
    <dgm:pt modelId="{CFEBCE6C-0D1E-4E6B-8618-765CFD69ABC5}">
      <dgm:prSet/>
      <dgm:spPr/>
      <dgm:t>
        <a:bodyPr/>
        <a:lstStyle/>
        <a:p>
          <a:pPr rtl="0"/>
          <a:r>
            <a:rPr lang="fr-CA" noProof="0" dirty="0" smtClean="0"/>
            <a:t>Potentiel de revenu total en 5 ans: 100 millions $</a:t>
          </a:r>
          <a:endParaRPr lang="fr-CA" noProof="0" dirty="0"/>
        </a:p>
      </dgm:t>
    </dgm:pt>
    <dgm:pt modelId="{D824E6CA-529D-4110-A67E-2EB47AC2118B}" type="parTrans" cxnId="{3FB34816-4B6B-4103-AAB1-81C32623FEC2}">
      <dgm:prSet/>
      <dgm:spPr/>
      <dgm:t>
        <a:bodyPr/>
        <a:lstStyle/>
        <a:p>
          <a:endParaRPr lang="en-US"/>
        </a:p>
      </dgm:t>
    </dgm:pt>
    <dgm:pt modelId="{69CA171D-15AC-4689-B611-9D30FF9DB7FD}" type="sibTrans" cxnId="{3FB34816-4B6B-4103-AAB1-81C32623FEC2}">
      <dgm:prSet/>
      <dgm:spPr/>
      <dgm:t>
        <a:bodyPr/>
        <a:lstStyle/>
        <a:p>
          <a:endParaRPr lang="en-US"/>
        </a:p>
      </dgm:t>
    </dgm:pt>
    <dgm:pt modelId="{13DBDE1B-5EBF-4D7C-99B0-B1DBB38FB16E}">
      <dgm:prSet/>
      <dgm:spPr/>
      <dgm:t>
        <a:bodyPr/>
        <a:lstStyle/>
        <a:p>
          <a:pPr rtl="0"/>
          <a:r>
            <a:rPr lang="fr-CA" noProof="0" dirty="0" smtClean="0"/>
            <a:t>La rentabilité atteindra 30 % du revenu total en 10 ans</a:t>
          </a:r>
          <a:endParaRPr lang="fr-CA" noProof="0" dirty="0"/>
        </a:p>
      </dgm:t>
    </dgm:pt>
    <dgm:pt modelId="{49C65CD7-7DC6-459F-9A04-39AFB94D47FB}" type="parTrans" cxnId="{417923F8-9187-4155-A0D2-37AF9AA415D6}">
      <dgm:prSet/>
      <dgm:spPr/>
      <dgm:t>
        <a:bodyPr/>
        <a:lstStyle/>
        <a:p>
          <a:endParaRPr lang="en-US"/>
        </a:p>
      </dgm:t>
    </dgm:pt>
    <dgm:pt modelId="{A6E3DF42-6E67-4DCC-86A0-367A94832D54}" type="sibTrans" cxnId="{417923F8-9187-4155-A0D2-37AF9AA415D6}">
      <dgm:prSet/>
      <dgm:spPr/>
      <dgm:t>
        <a:bodyPr/>
        <a:lstStyle/>
        <a:p>
          <a:endParaRPr lang="en-US"/>
        </a:p>
      </dgm:t>
    </dgm:pt>
    <dgm:pt modelId="{120971B8-5204-4EBB-8730-205E705EBB92}" type="pres">
      <dgm:prSet presAssocID="{D219FF71-A0A1-48F4-B35C-20E8C0B48BD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E2F6DDC-85E3-4917-B4C2-FDA5E066140A}" type="pres">
      <dgm:prSet presAssocID="{639B63E9-2289-4F39-8BDB-10E455320F3D}" presName="parentLin" presStyleCnt="0"/>
      <dgm:spPr/>
    </dgm:pt>
    <dgm:pt modelId="{95617F1E-8100-45F9-9145-E182E0B4F77F}" type="pres">
      <dgm:prSet presAssocID="{639B63E9-2289-4F39-8BDB-10E455320F3D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AF754C77-843B-485C-A706-795B6FD67929}" type="pres">
      <dgm:prSet presAssocID="{639B63E9-2289-4F39-8BDB-10E455320F3D}" presName="parentText" presStyleLbl="node1" presStyleIdx="0" presStyleCnt="3" custScaleX="9997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0761BD-909B-4F25-84E6-21A2CAC50FE7}" type="pres">
      <dgm:prSet presAssocID="{639B63E9-2289-4F39-8BDB-10E455320F3D}" presName="negativeSpace" presStyleCnt="0"/>
      <dgm:spPr/>
    </dgm:pt>
    <dgm:pt modelId="{6DB023A4-A123-4D98-AEE9-0F6FC5D682A5}" type="pres">
      <dgm:prSet presAssocID="{639B63E9-2289-4F39-8BDB-10E455320F3D}" presName="childText" presStyleLbl="conFgAcc1" presStyleIdx="0" presStyleCnt="3">
        <dgm:presLayoutVars>
          <dgm:bulletEnabled val="1"/>
        </dgm:presLayoutVars>
      </dgm:prSet>
      <dgm:spPr/>
    </dgm:pt>
    <dgm:pt modelId="{5ACB0887-CBDC-4129-B5EF-98271E89789C}" type="pres">
      <dgm:prSet presAssocID="{0FA9C88A-5F6B-4C4D-B3A9-4BF68C7C6D6D}" presName="spaceBetweenRectangles" presStyleCnt="0"/>
      <dgm:spPr/>
    </dgm:pt>
    <dgm:pt modelId="{74F56393-AA47-4DBC-80EB-F0151A65D2DE}" type="pres">
      <dgm:prSet presAssocID="{CFEBCE6C-0D1E-4E6B-8618-765CFD69ABC5}" presName="parentLin" presStyleCnt="0"/>
      <dgm:spPr/>
    </dgm:pt>
    <dgm:pt modelId="{1603C0F5-4BF3-4CC3-9C19-CFD8A2BE9709}" type="pres">
      <dgm:prSet presAssocID="{CFEBCE6C-0D1E-4E6B-8618-765CFD69ABC5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A79A1484-4954-4283-972B-4786CDE7F708}" type="pres">
      <dgm:prSet presAssocID="{CFEBCE6C-0D1E-4E6B-8618-765CFD69ABC5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6603EB2-1C32-4952-8F34-62E11FA26047}" type="pres">
      <dgm:prSet presAssocID="{CFEBCE6C-0D1E-4E6B-8618-765CFD69ABC5}" presName="negativeSpace" presStyleCnt="0"/>
      <dgm:spPr/>
    </dgm:pt>
    <dgm:pt modelId="{E8E10845-660D-4AE7-AD8C-A9950D185B10}" type="pres">
      <dgm:prSet presAssocID="{CFEBCE6C-0D1E-4E6B-8618-765CFD69ABC5}" presName="childText" presStyleLbl="conFgAcc1" presStyleIdx="1" presStyleCnt="3">
        <dgm:presLayoutVars>
          <dgm:bulletEnabled val="1"/>
        </dgm:presLayoutVars>
      </dgm:prSet>
      <dgm:spPr/>
    </dgm:pt>
    <dgm:pt modelId="{BC40BDC5-2594-497C-AEC0-6F3E44469613}" type="pres">
      <dgm:prSet presAssocID="{69CA171D-15AC-4689-B611-9D30FF9DB7FD}" presName="spaceBetweenRectangles" presStyleCnt="0"/>
      <dgm:spPr/>
    </dgm:pt>
    <dgm:pt modelId="{63C7DFFC-A6A0-48FC-8B14-C4392C3058A6}" type="pres">
      <dgm:prSet presAssocID="{13DBDE1B-5EBF-4D7C-99B0-B1DBB38FB16E}" presName="parentLin" presStyleCnt="0"/>
      <dgm:spPr/>
    </dgm:pt>
    <dgm:pt modelId="{017C429A-1283-4F6B-A9C0-0B7BC097DC8B}" type="pres">
      <dgm:prSet presAssocID="{13DBDE1B-5EBF-4D7C-99B0-B1DBB38FB16E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17EB9F44-5156-4EB7-8577-6227FC05566D}" type="pres">
      <dgm:prSet presAssocID="{13DBDE1B-5EBF-4D7C-99B0-B1DBB38FB16E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2D7590-630E-4DE7-A8FE-4CBF94D3E87E}" type="pres">
      <dgm:prSet presAssocID="{13DBDE1B-5EBF-4D7C-99B0-B1DBB38FB16E}" presName="negativeSpace" presStyleCnt="0"/>
      <dgm:spPr/>
    </dgm:pt>
    <dgm:pt modelId="{3626B009-ECD4-4F43-B004-4A80BC5B35A5}" type="pres">
      <dgm:prSet presAssocID="{13DBDE1B-5EBF-4D7C-99B0-B1DBB38FB16E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E2E54D8F-2628-4858-94E7-95522EC84A55}" type="presOf" srcId="{CFEBCE6C-0D1E-4E6B-8618-765CFD69ABC5}" destId="{A79A1484-4954-4283-972B-4786CDE7F708}" srcOrd="1" destOrd="0" presId="urn:microsoft.com/office/officeart/2005/8/layout/list1"/>
    <dgm:cxn modelId="{3FB34816-4B6B-4103-AAB1-81C32623FEC2}" srcId="{D219FF71-A0A1-48F4-B35C-20E8C0B48BDB}" destId="{CFEBCE6C-0D1E-4E6B-8618-765CFD69ABC5}" srcOrd="1" destOrd="0" parTransId="{D824E6CA-529D-4110-A67E-2EB47AC2118B}" sibTransId="{69CA171D-15AC-4689-B611-9D30FF9DB7FD}"/>
    <dgm:cxn modelId="{BC22AAA0-E86A-4F2D-8ECC-3DF892F920AF}" type="presOf" srcId="{CFEBCE6C-0D1E-4E6B-8618-765CFD69ABC5}" destId="{1603C0F5-4BF3-4CC3-9C19-CFD8A2BE9709}" srcOrd="0" destOrd="0" presId="urn:microsoft.com/office/officeart/2005/8/layout/list1"/>
    <dgm:cxn modelId="{8B60AD95-4732-4903-A099-BC4CD5AB583B}" srcId="{D219FF71-A0A1-48F4-B35C-20E8C0B48BDB}" destId="{639B63E9-2289-4F39-8BDB-10E455320F3D}" srcOrd="0" destOrd="0" parTransId="{F804D29C-E7E8-4ED2-9DEF-ACBD3564EC54}" sibTransId="{0FA9C88A-5F6B-4C4D-B3A9-4BF68C7C6D6D}"/>
    <dgm:cxn modelId="{EFCC7CD2-5DB9-4A33-B2CF-75A0FF6F7B3C}" type="presOf" srcId="{13DBDE1B-5EBF-4D7C-99B0-B1DBB38FB16E}" destId="{17EB9F44-5156-4EB7-8577-6227FC05566D}" srcOrd="1" destOrd="0" presId="urn:microsoft.com/office/officeart/2005/8/layout/list1"/>
    <dgm:cxn modelId="{417923F8-9187-4155-A0D2-37AF9AA415D6}" srcId="{D219FF71-A0A1-48F4-B35C-20E8C0B48BDB}" destId="{13DBDE1B-5EBF-4D7C-99B0-B1DBB38FB16E}" srcOrd="2" destOrd="0" parTransId="{49C65CD7-7DC6-459F-9A04-39AFB94D47FB}" sibTransId="{A6E3DF42-6E67-4DCC-86A0-367A94832D54}"/>
    <dgm:cxn modelId="{4F56D77F-70F6-4742-9EA4-41C133DE67B5}" type="presOf" srcId="{639B63E9-2289-4F39-8BDB-10E455320F3D}" destId="{AF754C77-843B-485C-A706-795B6FD67929}" srcOrd="1" destOrd="0" presId="urn:microsoft.com/office/officeart/2005/8/layout/list1"/>
    <dgm:cxn modelId="{F7A9C6F2-812A-4327-B0CF-E21D360B8708}" type="presOf" srcId="{13DBDE1B-5EBF-4D7C-99B0-B1DBB38FB16E}" destId="{017C429A-1283-4F6B-A9C0-0B7BC097DC8B}" srcOrd="0" destOrd="0" presId="urn:microsoft.com/office/officeart/2005/8/layout/list1"/>
    <dgm:cxn modelId="{9085D1C8-5833-4C92-98D9-0BE610412D01}" type="presOf" srcId="{639B63E9-2289-4F39-8BDB-10E455320F3D}" destId="{95617F1E-8100-45F9-9145-E182E0B4F77F}" srcOrd="0" destOrd="0" presId="urn:microsoft.com/office/officeart/2005/8/layout/list1"/>
    <dgm:cxn modelId="{45D8D9C7-E89B-4D6C-A8D1-376AA4F5853B}" type="presOf" srcId="{D219FF71-A0A1-48F4-B35C-20E8C0B48BDB}" destId="{120971B8-5204-4EBB-8730-205E705EBB92}" srcOrd="0" destOrd="0" presId="urn:microsoft.com/office/officeart/2005/8/layout/list1"/>
    <dgm:cxn modelId="{03E4696C-4444-4D3A-985C-1E994E185B89}" type="presParOf" srcId="{120971B8-5204-4EBB-8730-205E705EBB92}" destId="{DE2F6DDC-85E3-4917-B4C2-FDA5E066140A}" srcOrd="0" destOrd="0" presId="urn:microsoft.com/office/officeart/2005/8/layout/list1"/>
    <dgm:cxn modelId="{D3347A12-18E6-41B1-B4A3-E464E493AC6E}" type="presParOf" srcId="{DE2F6DDC-85E3-4917-B4C2-FDA5E066140A}" destId="{95617F1E-8100-45F9-9145-E182E0B4F77F}" srcOrd="0" destOrd="0" presId="urn:microsoft.com/office/officeart/2005/8/layout/list1"/>
    <dgm:cxn modelId="{3A3E1DB6-C9A6-4E6F-A384-C0296925B9B0}" type="presParOf" srcId="{DE2F6DDC-85E3-4917-B4C2-FDA5E066140A}" destId="{AF754C77-843B-485C-A706-795B6FD67929}" srcOrd="1" destOrd="0" presId="urn:microsoft.com/office/officeart/2005/8/layout/list1"/>
    <dgm:cxn modelId="{280A2301-6597-4BA9-821F-2FE8C56896D5}" type="presParOf" srcId="{120971B8-5204-4EBB-8730-205E705EBB92}" destId="{A80761BD-909B-4F25-84E6-21A2CAC50FE7}" srcOrd="1" destOrd="0" presId="urn:microsoft.com/office/officeart/2005/8/layout/list1"/>
    <dgm:cxn modelId="{54042AC1-4C66-42B9-B517-71E0BFA49DDC}" type="presParOf" srcId="{120971B8-5204-4EBB-8730-205E705EBB92}" destId="{6DB023A4-A123-4D98-AEE9-0F6FC5D682A5}" srcOrd="2" destOrd="0" presId="urn:microsoft.com/office/officeart/2005/8/layout/list1"/>
    <dgm:cxn modelId="{688F0FA5-A799-4299-ABC7-DB382FA77465}" type="presParOf" srcId="{120971B8-5204-4EBB-8730-205E705EBB92}" destId="{5ACB0887-CBDC-4129-B5EF-98271E89789C}" srcOrd="3" destOrd="0" presId="urn:microsoft.com/office/officeart/2005/8/layout/list1"/>
    <dgm:cxn modelId="{5811B70F-0DAC-40AD-A761-D7BFDE56CEBF}" type="presParOf" srcId="{120971B8-5204-4EBB-8730-205E705EBB92}" destId="{74F56393-AA47-4DBC-80EB-F0151A65D2DE}" srcOrd="4" destOrd="0" presId="urn:microsoft.com/office/officeart/2005/8/layout/list1"/>
    <dgm:cxn modelId="{D39FE40E-8184-4B49-8E68-E22C3055A9FF}" type="presParOf" srcId="{74F56393-AA47-4DBC-80EB-F0151A65D2DE}" destId="{1603C0F5-4BF3-4CC3-9C19-CFD8A2BE9709}" srcOrd="0" destOrd="0" presId="urn:microsoft.com/office/officeart/2005/8/layout/list1"/>
    <dgm:cxn modelId="{74F49A93-AF6B-4361-87BC-D2AFA059A54E}" type="presParOf" srcId="{74F56393-AA47-4DBC-80EB-F0151A65D2DE}" destId="{A79A1484-4954-4283-972B-4786CDE7F708}" srcOrd="1" destOrd="0" presId="urn:microsoft.com/office/officeart/2005/8/layout/list1"/>
    <dgm:cxn modelId="{64F070EC-0322-4EA2-AC10-C05152EBA368}" type="presParOf" srcId="{120971B8-5204-4EBB-8730-205E705EBB92}" destId="{26603EB2-1C32-4952-8F34-62E11FA26047}" srcOrd="5" destOrd="0" presId="urn:microsoft.com/office/officeart/2005/8/layout/list1"/>
    <dgm:cxn modelId="{1C0D9C5F-F63C-4799-A78E-CCE9D646F5E9}" type="presParOf" srcId="{120971B8-5204-4EBB-8730-205E705EBB92}" destId="{E8E10845-660D-4AE7-AD8C-A9950D185B10}" srcOrd="6" destOrd="0" presId="urn:microsoft.com/office/officeart/2005/8/layout/list1"/>
    <dgm:cxn modelId="{FAA0C96E-857F-4A4A-A9BC-DAEB8E15A096}" type="presParOf" srcId="{120971B8-5204-4EBB-8730-205E705EBB92}" destId="{BC40BDC5-2594-497C-AEC0-6F3E44469613}" srcOrd="7" destOrd="0" presId="urn:microsoft.com/office/officeart/2005/8/layout/list1"/>
    <dgm:cxn modelId="{0C1539F0-16E3-49D6-A766-841170C5D7DF}" type="presParOf" srcId="{120971B8-5204-4EBB-8730-205E705EBB92}" destId="{63C7DFFC-A6A0-48FC-8B14-C4392C3058A6}" srcOrd="8" destOrd="0" presId="urn:microsoft.com/office/officeart/2005/8/layout/list1"/>
    <dgm:cxn modelId="{6D6D2864-C7EB-46C7-B000-E1446F521269}" type="presParOf" srcId="{63C7DFFC-A6A0-48FC-8B14-C4392C3058A6}" destId="{017C429A-1283-4F6B-A9C0-0B7BC097DC8B}" srcOrd="0" destOrd="0" presId="urn:microsoft.com/office/officeart/2005/8/layout/list1"/>
    <dgm:cxn modelId="{D7FD909A-8878-4B4D-B3AE-F6562EE75FDA}" type="presParOf" srcId="{63C7DFFC-A6A0-48FC-8B14-C4392C3058A6}" destId="{17EB9F44-5156-4EB7-8577-6227FC05566D}" srcOrd="1" destOrd="0" presId="urn:microsoft.com/office/officeart/2005/8/layout/list1"/>
    <dgm:cxn modelId="{1C2A7E6D-0A17-4E5C-8365-1615CE059CD5}" type="presParOf" srcId="{120971B8-5204-4EBB-8730-205E705EBB92}" destId="{F32D7590-630E-4DE7-A8FE-4CBF94D3E87E}" srcOrd="9" destOrd="0" presId="urn:microsoft.com/office/officeart/2005/8/layout/list1"/>
    <dgm:cxn modelId="{DC9E2716-28D5-4031-BF0A-683639E0067D}" type="presParOf" srcId="{120971B8-5204-4EBB-8730-205E705EBB92}" destId="{3626B009-ECD4-4F43-B004-4A80BC5B35A5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B023A4-A123-4D98-AEE9-0F6FC5D682A5}">
      <dsp:nvSpPr>
        <dsp:cNvPr id="0" name=""/>
        <dsp:cNvSpPr/>
      </dsp:nvSpPr>
      <dsp:spPr>
        <a:xfrm>
          <a:off x="0" y="1107043"/>
          <a:ext cx="7635875" cy="4032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754C77-843B-485C-A706-795B6FD67929}">
      <dsp:nvSpPr>
        <dsp:cNvPr id="0" name=""/>
        <dsp:cNvSpPr/>
      </dsp:nvSpPr>
      <dsp:spPr>
        <a:xfrm>
          <a:off x="381793" y="870883"/>
          <a:ext cx="5343615" cy="4723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508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2033" tIns="0" rIns="202033" bIns="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1600" kern="1200" noProof="0" dirty="0" smtClean="0"/>
            <a:t>Baisse des profits de Fisher </a:t>
          </a:r>
          <a:r>
            <a:rPr lang="fr-CA" sz="1600" kern="1200" noProof="0" dirty="0" smtClean="0"/>
            <a:t>la première année</a:t>
          </a:r>
          <a:endParaRPr lang="fr-CA" sz="1600" kern="1200" noProof="0" dirty="0"/>
        </a:p>
      </dsp:txBody>
      <dsp:txXfrm>
        <a:off x="404850" y="893940"/>
        <a:ext cx="5297501" cy="426206"/>
      </dsp:txXfrm>
    </dsp:sp>
    <dsp:sp modelId="{E8E10845-660D-4AE7-AD8C-A9950D185B10}">
      <dsp:nvSpPr>
        <dsp:cNvPr id="0" name=""/>
        <dsp:cNvSpPr/>
      </dsp:nvSpPr>
      <dsp:spPr>
        <a:xfrm>
          <a:off x="0" y="1832803"/>
          <a:ext cx="7635875" cy="4032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9A1484-4954-4283-972B-4786CDE7F708}">
      <dsp:nvSpPr>
        <dsp:cNvPr id="0" name=""/>
        <dsp:cNvSpPr/>
      </dsp:nvSpPr>
      <dsp:spPr>
        <a:xfrm>
          <a:off x="381793" y="1596643"/>
          <a:ext cx="5345112" cy="4723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508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2033" tIns="0" rIns="202033" bIns="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1600" kern="1200" noProof="0" dirty="0" smtClean="0"/>
            <a:t>Potentiel de revenu total en 5 ans: 100 millions $</a:t>
          </a:r>
          <a:endParaRPr lang="fr-CA" sz="1600" kern="1200" noProof="0" dirty="0"/>
        </a:p>
      </dsp:txBody>
      <dsp:txXfrm>
        <a:off x="404850" y="1619700"/>
        <a:ext cx="5298998" cy="426206"/>
      </dsp:txXfrm>
    </dsp:sp>
    <dsp:sp modelId="{3626B009-ECD4-4F43-B004-4A80BC5B35A5}">
      <dsp:nvSpPr>
        <dsp:cNvPr id="0" name=""/>
        <dsp:cNvSpPr/>
      </dsp:nvSpPr>
      <dsp:spPr>
        <a:xfrm>
          <a:off x="0" y="2558563"/>
          <a:ext cx="7635875" cy="4032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EB9F44-5156-4EB7-8577-6227FC05566D}">
      <dsp:nvSpPr>
        <dsp:cNvPr id="0" name=""/>
        <dsp:cNvSpPr/>
      </dsp:nvSpPr>
      <dsp:spPr>
        <a:xfrm>
          <a:off x="381793" y="2322403"/>
          <a:ext cx="5345112" cy="4723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508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2033" tIns="0" rIns="202033" bIns="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1600" kern="1200" noProof="0" dirty="0" smtClean="0"/>
            <a:t>La rentabilité atteindra 30 % du revenu total en 10 ans</a:t>
          </a:r>
          <a:endParaRPr lang="fr-CA" sz="1600" kern="1200" noProof="0" dirty="0"/>
        </a:p>
      </dsp:txBody>
      <dsp:txXfrm>
        <a:off x="404850" y="2345460"/>
        <a:ext cx="5298998" cy="4262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18A1C5-43AF-40C7-89C5-2EFE0FFD5891}" type="datetimeFigureOut">
              <a:rPr lang="fr-FR" smtClean="0"/>
              <a:pPr/>
              <a:t>18/03/2011</a:t>
            </a:fld>
            <a:endParaRPr lang="fr-CA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A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F4D47C-E3EA-40DE-BDB0-85EB93F6C65A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27298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 eaLnBrk="1" latinLnBrk="0" hangingPunct="1"/>
            <a:fld id="{23A271A1-F6D6-438B-A432-4747EE7ECD40}" type="datetimeFigureOut">
              <a:rPr lang="en-US" smtClean="0"/>
              <a:pPr algn="ctr" eaLnBrk="1" latinLnBrk="0" hangingPunct="1"/>
              <a:t>3/18/2011</a:t>
            </a:fld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C94032-CD4C-4C25-B0C2-CEC720522D92}" type="slidenum">
              <a:rPr kumimoji="0" lang="en-US" smtClean="0"/>
              <a:pPr/>
              <a:t>‹N°›</a:t>
            </a:fld>
            <a:endParaRPr kumimoji="0" lang="en-US" dirty="0">
              <a:solidFill>
                <a:schemeClr val="tx2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 eaLnBrk="1" latinLnBrk="0" hangingPunct="1"/>
            <a:endParaRPr kumimoji="0"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271A1-F6D6-438B-A432-4747EE7ECD40}" type="datetimeFigureOut">
              <a:rPr lang="en-US" smtClean="0"/>
              <a:pPr/>
              <a:t>3/18/2011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271A1-F6D6-438B-A432-4747EE7ECD40}" type="datetimeFigureOut">
              <a:rPr lang="en-US" smtClean="0"/>
              <a:pPr/>
              <a:t>3/18/2011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kumimoji="0" lang="en-US" smtClean="0"/>
              <a:pPr/>
              <a:t>‹N°›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et texte au-dessus d'un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271A1-F6D6-438B-A432-4747EE7ECD40}" type="datetimeFigureOut">
              <a:rPr lang="en-US" smtClean="0"/>
              <a:pPr/>
              <a:t>3/18/2011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0C94032-CD4C-4C25-B0C2-CEC720522D92}" type="slidenum">
              <a:rPr kumimoji="0" lang="en-US" smtClean="0"/>
              <a:pPr/>
              <a:t>‹N°›</a:t>
            </a:fld>
            <a:endParaRPr kumimoji="0" lang="en-US" dirty="0">
              <a:solidFill>
                <a:srgbClr val="FFFFFF"/>
              </a:solidFill>
            </a:endParaRPr>
          </a:p>
        </p:txBody>
      </p:sp>
      <p:sp>
        <p:nvSpPr>
          <p:cNvPr id="8" name="Espace réservé du contenu 7"/>
          <p:cNvSpPr>
            <a:spLocks noGrp="1"/>
          </p:cNvSpPr>
          <p:nvPr>
            <p:ph sz="quarter" idx="1"/>
          </p:nvPr>
        </p:nvSpPr>
        <p:spPr>
          <a:xfrm>
            <a:off x="612648" y="4000504"/>
            <a:ext cx="8153400" cy="2095496"/>
          </a:xfrm>
        </p:spPr>
        <p:txBody>
          <a:bodyPr/>
          <a:lstStyle/>
          <a:p>
            <a:pPr lvl="0" eaLnBrk="1" latinLnBrk="0" hangingPunct="1"/>
            <a:r>
              <a:rPr lang="fr-FR" dirty="0" smtClean="0"/>
              <a:t>Cliquez pour modifier les styles du texte du masque</a:t>
            </a:r>
          </a:p>
          <a:p>
            <a:pPr lvl="1" eaLnBrk="1" latinLnBrk="0" hangingPunct="1"/>
            <a:r>
              <a:rPr lang="fr-FR" dirty="0" smtClean="0"/>
              <a:t>Deuxième niveau</a:t>
            </a:r>
          </a:p>
          <a:p>
            <a:pPr lvl="2" eaLnBrk="1" latinLnBrk="0" hangingPunct="1"/>
            <a:r>
              <a:rPr lang="fr-FR" dirty="0" smtClean="0"/>
              <a:t>Troisième niveau</a:t>
            </a:r>
          </a:p>
          <a:p>
            <a:pPr lvl="3" eaLnBrk="1" latinLnBrk="0" hangingPunct="1"/>
            <a:r>
              <a:rPr lang="fr-FR" dirty="0" smtClean="0"/>
              <a:t>Quatrième niveau</a:t>
            </a:r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618565" y="1643063"/>
            <a:ext cx="8168248" cy="2143125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271A1-F6D6-438B-A432-4747EE7ECD40}" type="datetimeFigureOut">
              <a:rPr lang="en-US" smtClean="0"/>
              <a:pPr/>
              <a:t>3/18/2011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kumimoji="0" lang="en-US" smtClean="0"/>
              <a:pPr/>
              <a:t>‹N°›</a:t>
            </a:fld>
            <a:endParaRPr kumimoji="0"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271A1-F6D6-438B-A432-4747EE7ECD40}" type="datetimeFigureOut">
              <a:rPr lang="en-US" smtClean="0"/>
              <a:pPr/>
              <a:t>3/18/2011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‹N°›</a:t>
            </a:fld>
            <a:endParaRPr kumimoji="0" lang="en-US" sz="2400" dirty="0">
              <a:solidFill>
                <a:srgbClr val="FFFFFF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271A1-F6D6-438B-A432-4747EE7ECD40}" type="datetimeFigureOut">
              <a:rPr lang="en-US" smtClean="0"/>
              <a:pPr/>
              <a:t>3/18/2011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‹N°›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271A1-F6D6-438B-A432-4747EE7ECD40}" type="datetimeFigureOut">
              <a:rPr lang="en-US" smtClean="0"/>
              <a:pPr/>
              <a:t>3/18/2011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‹N°›</a:t>
            </a:fld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271A1-F6D6-438B-A432-4747EE7ECD40}" type="datetimeFigureOut">
              <a:rPr lang="en-US" smtClean="0"/>
              <a:pPr/>
              <a:t>3/18/2011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kumimoji="0" lang="en-US" smtClean="0"/>
              <a:pPr/>
              <a:t>‹N°›</a:t>
            </a:fld>
            <a:endParaRPr kumimoji="0"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271A1-F6D6-438B-A432-4747EE7ECD40}" type="datetimeFigureOut">
              <a:rPr lang="en-US" smtClean="0"/>
              <a:pPr/>
              <a:t>3/18/2011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kumimoji="0" lang="en-US" smtClean="0"/>
              <a:pPr/>
              <a:t>‹N°›</a:t>
            </a:fld>
            <a:endParaRPr kumimoji="0"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271A1-F6D6-438B-A432-4747EE7ECD40}" type="datetimeFigureOut">
              <a:rPr lang="en-US" smtClean="0"/>
              <a:pPr/>
              <a:t>3/18/2011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kumimoji="0" lang="en-US" smtClean="0"/>
              <a:pPr/>
              <a:t>‹N°›</a:t>
            </a:fld>
            <a:endParaRPr kumimoji="0"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271A1-F6D6-438B-A432-4747EE7ECD40}" type="datetimeFigureOut">
              <a:rPr lang="en-US" smtClean="0"/>
              <a:pPr/>
              <a:t>3/18/2011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‹N°›</a:t>
            </a:fld>
            <a:endParaRPr kumimoji="0" lang="en-US" sz="28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23A271A1-F6D6-438B-A432-4747EE7ECD40}" type="datetimeFigureOut">
              <a:rPr lang="en-US" smtClean="0"/>
              <a:pPr/>
              <a:t>3/18/2011</a:t>
            </a:fld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 algn="r" eaLnBrk="1" latinLnBrk="0" hangingPunct="1"/>
            <a:endParaRPr kumimoji="0" lang="en-US" sz="14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‹N°›</a:t>
            </a:fld>
            <a:endParaRPr kumimoji="0" lang="en-US" sz="1400" b="1" dirty="0">
              <a:solidFill>
                <a:srgbClr val="FFFFFF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30981" y="2286000"/>
            <a:ext cx="8605837" cy="1143000"/>
          </a:xfrm>
          <a:prstGeom prst="rect">
            <a:avLst/>
          </a:prstGeom>
          <a:noFill/>
          <a:ln/>
        </p:spPr>
        <p:txBody>
          <a:bodyPr vert="horz" lIns="92075" tIns="46038" rIns="92075" bIns="46038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7200" b="0" i="0" u="none" strike="noStrike" kern="1200" cap="all" spc="0" normalizeH="0" baseline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j-ea"/>
                <a:cs typeface="+mj-cs"/>
              </a:rPr>
              <a:t>Groupe Fisher</a:t>
            </a:r>
            <a:endParaRPr kumimoji="0" lang="fr-CA" sz="7200" b="0" i="0" u="none" strike="noStrike" kern="1200" cap="all" spc="0" normalizeH="0" baseline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0" y="3886200"/>
            <a:ext cx="9067800" cy="1752600"/>
          </a:xfrm>
          <a:prstGeom prst="rect">
            <a:avLst/>
          </a:prstGeom>
          <a:noFill/>
          <a:ln/>
        </p:spPr>
        <p:txBody>
          <a:bodyPr vert="horz" lIns="92075" tIns="46038" rIns="92075" bIns="46038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r>
              <a:rPr kumimoji="0" lang="fr-C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+mj-lt"/>
              </a:rPr>
              <a:t>Proposition de </a:t>
            </a:r>
            <a:r>
              <a:rPr kumimoji="0" lang="fr-C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+mj-lt"/>
              </a:rPr>
              <a:t>rachat de</a:t>
            </a:r>
            <a:endParaRPr kumimoji="0" lang="fr-CA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+mj-lt"/>
            </a:endParaRPr>
          </a:p>
          <a:p>
            <a:pPr marL="342900" lvl="0" indent="-342900" algn="ctr"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r>
              <a:rPr lang="fr-CA" sz="4800" dirty="0" smtClean="0">
                <a:solidFill>
                  <a:schemeClr val="hlink"/>
                </a:solidFill>
                <a:latin typeface="+mj-lt"/>
              </a:rPr>
              <a:t>Services financiers </a:t>
            </a:r>
            <a:r>
              <a:rPr lang="fr-CA" sz="4800" dirty="0" smtClean="0">
                <a:solidFill>
                  <a:schemeClr val="hlink"/>
                </a:solidFill>
                <a:latin typeface="+mj-lt"/>
              </a:rPr>
              <a:t>Ramsès</a:t>
            </a:r>
            <a:r>
              <a:rPr lang="fr-CA" sz="4800" dirty="0" smtClean="0">
                <a:solidFill>
                  <a:schemeClr val="hlink"/>
                </a:solidFill>
              </a:rPr>
              <a:t> </a:t>
            </a:r>
            <a:r>
              <a:rPr lang="fr-CA" sz="4800" dirty="0" smtClean="0">
                <a:solidFill>
                  <a:srgbClr val="F7B615"/>
                </a:solidFill>
              </a:rPr>
              <a:t> </a:t>
            </a:r>
            <a:endParaRPr kumimoji="0" lang="fr-CA" sz="4800" b="0" i="0" u="none" strike="noStrike" kern="1200" cap="none" spc="0" normalizeH="0" baseline="0" noProof="0" dirty="0">
              <a:ln>
                <a:noFill/>
              </a:ln>
              <a:solidFill>
                <a:schemeClr val="hlink"/>
              </a:solidFill>
              <a:effectLst/>
              <a:uLnTx/>
              <a:uFillTx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831013" y="4441221"/>
            <a:ext cx="228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4800" dirty="0" smtClean="0">
                <a:solidFill>
                  <a:srgbClr val="F7B615"/>
                </a:solidFill>
              </a:rPr>
              <a:t> </a:t>
            </a:r>
            <a:endParaRPr lang="fr-CA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Description de la société </a:t>
            </a:r>
            <a:endParaRPr lang="fr-CA" dirty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Ramsès</a:t>
            </a:r>
            <a:endParaRPr lang="fr-CA" dirty="0" smtClean="0"/>
          </a:p>
          <a:p>
            <a:pPr lvl="1"/>
            <a:r>
              <a:rPr lang="fr-CA" dirty="0" smtClean="0"/>
              <a:t>Cote de crédit AAA</a:t>
            </a:r>
          </a:p>
          <a:p>
            <a:pPr lvl="1"/>
            <a:r>
              <a:rPr lang="fr-CA" dirty="0" smtClean="0"/>
              <a:t>10 % de croissance au cours des 5 dernières années</a:t>
            </a:r>
          </a:p>
          <a:p>
            <a:pPr lvl="1"/>
            <a:r>
              <a:rPr lang="fr-CA" dirty="0" smtClean="0"/>
              <a:t>110 employés</a:t>
            </a:r>
          </a:p>
          <a:p>
            <a:pPr lvl="1"/>
            <a:r>
              <a:rPr lang="fr-CA" dirty="0" smtClean="0"/>
              <a:t>10 ans de présence sur le marché</a:t>
            </a:r>
          </a:p>
          <a:p>
            <a:pPr lvl="1"/>
            <a:r>
              <a:rPr lang="fr-CA" dirty="0" smtClean="0"/>
              <a:t>4 bureaux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Ce que nous obtiendrons</a:t>
            </a:r>
            <a:endParaRPr lang="fr-CA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436637061"/>
              </p:ext>
            </p:extLst>
          </p:nvPr>
        </p:nvGraphicFramePr>
        <p:xfrm>
          <a:off x="457200" y="4000500"/>
          <a:ext cx="8229996" cy="138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99"/>
                <a:gridCol w="2057499"/>
                <a:gridCol w="2057499"/>
                <a:gridCol w="2057499"/>
              </a:tblGrid>
              <a:tr h="370840">
                <a:tc>
                  <a:txBody>
                    <a:bodyPr/>
                    <a:lstStyle/>
                    <a:p>
                      <a:endParaRPr lang="fr-CA" noProof="0" dirty="0"/>
                    </a:p>
                  </a:txBody>
                  <a:tcPr marL="114306" marR="114306"/>
                </a:tc>
                <a:tc>
                  <a:txBody>
                    <a:bodyPr/>
                    <a:lstStyle/>
                    <a:p>
                      <a:r>
                        <a:rPr lang="fr-CA" noProof="0" smtClean="0"/>
                        <a:t>Profits 2012</a:t>
                      </a:r>
                      <a:endParaRPr lang="fr-CA" noProof="0"/>
                    </a:p>
                  </a:txBody>
                  <a:tcPr marL="114306" marR="114306"/>
                </a:tc>
                <a:tc>
                  <a:txBody>
                    <a:bodyPr/>
                    <a:lstStyle/>
                    <a:p>
                      <a:r>
                        <a:rPr lang="fr-CA" noProof="0" smtClean="0"/>
                        <a:t>Profits 2013</a:t>
                      </a:r>
                      <a:endParaRPr lang="fr-CA" noProof="0"/>
                    </a:p>
                  </a:txBody>
                  <a:tcPr marL="114306" marR="114306"/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Profits estimés sans le rachat</a:t>
                      </a:r>
                      <a:endParaRPr lang="fr-CA" noProof="0" dirty="0"/>
                    </a:p>
                  </a:txBody>
                  <a:tcPr marL="114306" marR="114306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CA" noProof="0" smtClean="0"/>
                        <a:t>Fisher</a:t>
                      </a:r>
                      <a:endParaRPr lang="fr-CA" noProof="0"/>
                    </a:p>
                  </a:txBody>
                  <a:tcPr marL="114306" marR="114306"/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29 millions $</a:t>
                      </a:r>
                      <a:endParaRPr lang="fr-CA" noProof="0" dirty="0"/>
                    </a:p>
                  </a:txBody>
                  <a:tcPr marL="114306" marR="114306"/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 26 millions $</a:t>
                      </a:r>
                      <a:endParaRPr lang="fr-CA" noProof="0" dirty="0"/>
                    </a:p>
                  </a:txBody>
                  <a:tcPr marL="114306" marR="114306"/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 16 millions $</a:t>
                      </a:r>
                      <a:endParaRPr lang="fr-CA" noProof="0" dirty="0"/>
                    </a:p>
                  </a:txBody>
                  <a:tcPr marL="114306" marR="114306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Ramsès</a:t>
                      </a:r>
                      <a:endParaRPr lang="fr-CA" noProof="0" dirty="0"/>
                    </a:p>
                  </a:txBody>
                  <a:tcPr marL="114306" marR="114306"/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10  Millions $</a:t>
                      </a:r>
                      <a:endParaRPr lang="fr-CA" noProof="0" dirty="0"/>
                    </a:p>
                  </a:txBody>
                  <a:tcPr marL="114306" marR="114306"/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   4 millions $</a:t>
                      </a:r>
                      <a:endParaRPr lang="fr-CA" noProof="0" dirty="0"/>
                    </a:p>
                  </a:txBody>
                  <a:tcPr marL="114306" marR="114306"/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 1,5 millions $</a:t>
                      </a:r>
                      <a:endParaRPr lang="fr-CA" noProof="0" dirty="0"/>
                    </a:p>
                  </a:txBody>
                  <a:tcPr marL="114306" marR="114306"/>
                </a:tc>
              </a:tr>
            </a:tbl>
          </a:graphicData>
        </a:graphic>
      </p:graphicFrame>
      <p:sp>
        <p:nvSpPr>
          <p:cNvPr id="5" name="Espace réservé du texte 4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fr-CA" sz="2600" dirty="0" smtClean="0"/>
              <a:t>La marge de profit de Fisher </a:t>
            </a:r>
            <a:r>
              <a:rPr lang="fr-CA" sz="2600" dirty="0" smtClean="0"/>
              <a:t>doublera</a:t>
            </a:r>
            <a:endParaRPr lang="fr-CA" sz="2600" dirty="0" smtClean="0"/>
          </a:p>
          <a:p>
            <a:r>
              <a:rPr lang="fr-CA" sz="2600" dirty="0" smtClean="0"/>
              <a:t>Fisher pourra croître de 15 % en 2 ans</a:t>
            </a:r>
          </a:p>
          <a:p>
            <a:r>
              <a:rPr lang="fr-CA" sz="2600" dirty="0" smtClean="0"/>
              <a:t>Ramsès fournira </a:t>
            </a:r>
            <a:r>
              <a:rPr lang="fr-CA" sz="2600" dirty="0" smtClean="0"/>
              <a:t>25 millions en actifs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05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 qui se produira</a:t>
            </a:r>
            <a:endParaRPr lang="fr-CA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9164264"/>
              </p:ext>
            </p:extLst>
          </p:nvPr>
        </p:nvGraphicFramePr>
        <p:xfrm>
          <a:off x="754063" y="1772816"/>
          <a:ext cx="7635875" cy="38326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129645785"/>
      </p:ext>
    </p:extLst>
  </p:cSld>
  <p:clrMapOvr>
    <a:masterClrMapping/>
  </p:clrMapOvr>
  <p:timing>
    <p:tnLst>
      <p:par>
        <p:cTn id="1" dur="0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Résultats potentiels </a:t>
            </a:r>
            <a:endParaRPr lang="fr-CA" dirty="0"/>
          </a:p>
        </p:txBody>
      </p:sp>
      <p:sp>
        <p:nvSpPr>
          <p:cNvPr id="21510" name="Rectangle 6"/>
          <p:cNvSpPr>
            <a:spLocks noGrp="1" noChangeArrowheads="1"/>
          </p:cNvSpPr>
          <p:nvPr>
            <p:ph idx="1"/>
          </p:nvPr>
        </p:nvSpPr>
        <p:spPr>
          <a:xfrm>
            <a:off x="683568" y="2392363"/>
            <a:ext cx="7776864" cy="2763837"/>
          </a:xfrm>
        </p:spPr>
        <p:txBody>
          <a:bodyPr/>
          <a:lstStyle/>
          <a:p>
            <a:r>
              <a:rPr lang="fr-CA" dirty="0" smtClean="0"/>
              <a:t>Augmentation de la part de marché </a:t>
            </a:r>
            <a:r>
              <a:rPr lang="fr-CA" dirty="0" smtClean="0"/>
              <a:t>de </a:t>
            </a:r>
            <a:r>
              <a:rPr lang="fr-CA" dirty="0" smtClean="0"/>
              <a:t>6%</a:t>
            </a:r>
          </a:p>
          <a:p>
            <a:r>
              <a:rPr lang="fr-CA" dirty="0" smtClean="0"/>
              <a:t>La grande concurrence perdra 2 %</a:t>
            </a:r>
          </a:p>
          <a:p>
            <a:r>
              <a:rPr lang="fr-CA" dirty="0" smtClean="0"/>
              <a:t>Fisher passera dans le Top 10 du pays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écutif">
  <a:themeElements>
    <a:clrScheme name="Exécutif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écutif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écutif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389</TotalTime>
  <Words>158</Words>
  <Application>Microsoft Office PowerPoint</Application>
  <PresentationFormat>Affichage à l'écran (4:3)</PresentationFormat>
  <Paragraphs>34</Paragraphs>
  <Slides>5</Slides>
  <Notes>3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6" baseType="lpstr">
      <vt:lpstr>Exécutif</vt:lpstr>
      <vt:lpstr>Présentation PowerPoint</vt:lpstr>
      <vt:lpstr>Description de la société </vt:lpstr>
      <vt:lpstr>Ce que nous obtiendrons</vt:lpstr>
      <vt:lpstr>Ce qui se produira</vt:lpstr>
      <vt:lpstr>Résultats potentiels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Laurent</dc:creator>
  <cp:lastModifiedBy>Michèle Simond</cp:lastModifiedBy>
  <cp:revision>10</cp:revision>
  <dcterms:created xsi:type="dcterms:W3CDTF">2007-04-09T17:30:54Z</dcterms:created>
  <dcterms:modified xsi:type="dcterms:W3CDTF">2011-03-18T13:21:59Z</dcterms:modified>
</cp:coreProperties>
</file>